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2" r:id="rId8"/>
    <p:sldId id="261" r:id="rId9"/>
    <p:sldId id="292" r:id="rId10"/>
    <p:sldId id="265" r:id="rId11"/>
    <p:sldId id="289" r:id="rId12"/>
    <p:sldId id="263" r:id="rId13"/>
    <p:sldId id="290" r:id="rId14"/>
    <p:sldId id="282" r:id="rId15"/>
    <p:sldId id="287" r:id="rId16"/>
    <p:sldId id="277" r:id="rId17"/>
    <p:sldId id="280" r:id="rId18"/>
    <p:sldId id="293" r:id="rId19"/>
    <p:sldId id="285" r:id="rId20"/>
    <p:sldId id="269" r:id="rId21"/>
    <p:sldId id="283" r:id="rId22"/>
    <p:sldId id="296" r:id="rId23"/>
    <p:sldId id="286" r:id="rId24"/>
    <p:sldId id="284" r:id="rId25"/>
    <p:sldId id="297" r:id="rId26"/>
    <p:sldId id="298" r:id="rId27"/>
    <p:sldId id="272" r:id="rId28"/>
    <p:sldId id="295" r:id="rId29"/>
    <p:sldId id="274" r:id="rId30"/>
    <p:sldId id="278" r:id="rId31"/>
    <p:sldId id="275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FD5EA"/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3826" autoAdjust="0"/>
  </p:normalViewPr>
  <p:slideViewPr>
    <p:cSldViewPr snapToGrid="0">
      <p:cViewPr>
        <p:scale>
          <a:sx n="50" d="100"/>
          <a:sy n="50" d="100"/>
        </p:scale>
        <p:origin x="7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 of table, focus only on </a:t>
            </a:r>
            <a:r>
              <a:rPr lang="en-CA" dirty="0" err="1"/>
              <a:t>G.Env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3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Compare only across environment, remove sentinel presence/absence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sentinel presence/absence, only talk about 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537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Condense with previous slide, remove sentinel presence!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Keep, but shorten ramblings. </a:t>
            </a:r>
          </a:p>
          <a:p>
            <a:r>
              <a:rPr lang="en-CA" dirty="0"/>
              <a:t>Remove urgency. Too deep.</a:t>
            </a:r>
          </a:p>
          <a:p>
            <a:r>
              <a:rPr lang="en-CA" dirty="0"/>
              <a:t>Remove bait, Don’t have time to talk about it. Can ignore.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0103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sentinel presence, keep only </a:t>
            </a:r>
            <a:r>
              <a:rPr lang="en-CA" dirty="0" err="1"/>
              <a:t>G.Env</a:t>
            </a:r>
            <a:r>
              <a:rPr lang="en-CA" dirty="0"/>
              <a:t> &amp; make comparisons across.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1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entirely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711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Make text larger, give y-axis label (NOT ‘count’)</a:t>
            </a:r>
          </a:p>
          <a:p>
            <a:r>
              <a:rPr lang="en-CA" dirty="0"/>
              <a:t>Consider removing if </a:t>
            </a:r>
            <a:r>
              <a:rPr lang="en-CA" dirty="0" err="1"/>
              <a:t>prez</a:t>
            </a:r>
            <a:r>
              <a:rPr lang="en-CA" dirty="0"/>
              <a:t> too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909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if </a:t>
            </a:r>
            <a:r>
              <a:rPr lang="en-CA" dirty="0" err="1"/>
              <a:t>prez</a:t>
            </a:r>
            <a:r>
              <a:rPr lang="en-CA" dirty="0"/>
              <a:t> too long.</a:t>
            </a:r>
          </a:p>
          <a:p>
            <a:r>
              <a:rPr lang="en-CA" dirty="0"/>
              <a:t>Seems like </a:t>
            </a:r>
            <a:r>
              <a:rPr lang="en-CA" dirty="0" err="1"/>
              <a:t>overconcluding</a:t>
            </a:r>
            <a:r>
              <a:rPr lang="en-CA" dirty="0"/>
              <a:t>, remove extra commentary.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724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133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097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Put this as the end of slide. Or remove entirely if presentation too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095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picked the crow </a:t>
            </a:r>
            <a:r>
              <a:rPr lang="en-CA" dirty="0" err="1"/>
              <a:t>bc</a:t>
            </a:r>
            <a:r>
              <a:rPr lang="en-CA" dirty="0"/>
              <a:t>… Talk about 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26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Shorten! Remove too much info about sentinels &amp; focus on urbanization/G.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prediction about sentinels, just show what sentinels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this and add B-WW-SB.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2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Behavior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Anne B. Clark, Dr. Kiyoko M. Gotanda</a:t>
            </a:r>
            <a:endParaRPr lang="en-CA" dirty="0">
              <a:cs typeface="Calibri"/>
            </a:endParaRPr>
          </a:p>
          <a:p>
            <a:r>
              <a:rPr lang="en-CA" dirty="0" err="1"/>
              <a:t>GRaD</a:t>
            </a:r>
            <a:r>
              <a:rPr lang="en-CA" dirty="0"/>
              <a:t> 2023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r>
              <a:rPr lang="en-CA" dirty="0"/>
              <a:t>Sites were visited and baited regularly in the morning </a:t>
            </a:r>
          </a:p>
          <a:p>
            <a:r>
              <a:rPr lang="en-CA" dirty="0"/>
              <a:t>Foraging bouts were video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‘</a:t>
            </a:r>
            <a:r>
              <a:rPr lang="fr-CA" dirty="0" err="1"/>
              <a:t>foraging</a:t>
            </a:r>
            <a:r>
              <a:rPr lang="fr-CA" dirty="0"/>
              <a:t> time’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44902"/>
              </p:ext>
            </p:extLst>
          </p:nvPr>
        </p:nvGraphicFramePr>
        <p:xfrm>
          <a:off x="829341" y="1428121"/>
          <a:ext cx="10524459" cy="546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97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73997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02997436"/>
                    </a:ext>
                  </a:extLst>
                </a:gridCol>
              </a:tblGrid>
              <a:tr h="42357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273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7157918-9463-37E6-9F90-ACFE598688F4}"/>
              </a:ext>
            </a:extLst>
          </p:cNvPr>
          <p:cNvSpPr/>
          <p:nvPr/>
        </p:nvSpPr>
        <p:spPr>
          <a:xfrm>
            <a:off x="7146993" y="1840590"/>
            <a:ext cx="4229984" cy="5017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AD6C1-3CB9-52B9-25CE-8F6E29FB7C72}"/>
              </a:ext>
            </a:extLst>
          </p:cNvPr>
          <p:cNvSpPr/>
          <p:nvPr/>
        </p:nvSpPr>
        <p:spPr>
          <a:xfrm>
            <a:off x="2930015" y="1840590"/>
            <a:ext cx="4178595" cy="505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31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66" y="1230404"/>
            <a:ext cx="7878634" cy="562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1017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193046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E94E84B-FD1B-33D1-6897-91E5A5B99EB5}"/>
              </a:ext>
            </a:extLst>
          </p:cNvPr>
          <p:cNvSpPr txBox="1">
            <a:spLocks/>
          </p:cNvSpPr>
          <p:nvPr/>
        </p:nvSpPr>
        <p:spPr>
          <a:xfrm>
            <a:off x="630936" y="4119585"/>
            <a:ext cx="3429000" cy="101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If not the proportion, could it be the duration of instances that change?</a:t>
            </a:r>
          </a:p>
        </p:txBody>
      </p:sp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2C51484D-B2FA-6953-8334-1515339C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6F56D-9441-D0FD-4E7C-7826173A2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05" y="1231200"/>
            <a:ext cx="7877520" cy="562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3AAE5-C638-C03C-3990-4316F0C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Instance duration</a:t>
            </a:r>
            <a:endParaRPr lang="fr-CA" dirty="0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B3AD7E-6F9F-DC5A-4E2C-C2F6F55E2AEA}"/>
              </a:ext>
            </a:extLst>
          </p:cNvPr>
          <p:cNvSpPr/>
          <p:nvPr/>
        </p:nvSpPr>
        <p:spPr>
          <a:xfrm>
            <a:off x="8160584" y="4828869"/>
            <a:ext cx="918575" cy="41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0D6861-BEAC-E33A-34AC-6D81CF534D07}"/>
              </a:ext>
            </a:extLst>
          </p:cNvPr>
          <p:cNvSpPr txBox="1"/>
          <p:nvPr/>
        </p:nvSpPr>
        <p:spPr>
          <a:xfrm>
            <a:off x="7659536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Absent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DDBA39-BF2F-C8F4-4FFB-F677B6C8D0FA}"/>
              </a:ext>
            </a:extLst>
          </p:cNvPr>
          <p:cNvSpPr txBox="1"/>
          <p:nvPr/>
        </p:nvSpPr>
        <p:spPr>
          <a:xfrm>
            <a:off x="9143167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Present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14986-029F-FF38-740C-12A705314AB0}"/>
              </a:ext>
            </a:extLst>
          </p:cNvPr>
          <p:cNvSpPr txBox="1"/>
          <p:nvPr/>
        </p:nvSpPr>
        <p:spPr>
          <a:xfrm rot="16200000">
            <a:off x="2335530" y="3158212"/>
            <a:ext cx="4099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Mean Behavioral Instance Duration (s)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E98A6-88BD-BB82-F13A-BD2DBB515329}"/>
              </a:ext>
            </a:extLst>
          </p:cNvPr>
          <p:cNvSpPr/>
          <p:nvPr/>
        </p:nvSpPr>
        <p:spPr>
          <a:xfrm>
            <a:off x="11316029" y="214247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3BEF3-76FC-850E-8153-AD91E91994BA}"/>
              </a:ext>
            </a:extLst>
          </p:cNvPr>
          <p:cNvSpPr/>
          <p:nvPr/>
        </p:nvSpPr>
        <p:spPr>
          <a:xfrm>
            <a:off x="7845624" y="1690688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2409B-C288-6EEC-248B-C816EC35807D}"/>
              </a:ext>
            </a:extLst>
          </p:cNvPr>
          <p:cNvSpPr/>
          <p:nvPr/>
        </p:nvSpPr>
        <p:spPr>
          <a:xfrm>
            <a:off x="1034968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DFFC5-989F-BE6B-3FE8-8429C263D945}"/>
              </a:ext>
            </a:extLst>
          </p:cNvPr>
          <p:cNvSpPr/>
          <p:nvPr/>
        </p:nvSpPr>
        <p:spPr>
          <a:xfrm>
            <a:off x="9143167" y="1902993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C2C75-5A98-6A3A-E835-250EC09B3C28}"/>
              </a:ext>
            </a:extLst>
          </p:cNvPr>
          <p:cNvSpPr/>
          <p:nvPr/>
        </p:nvSpPr>
        <p:spPr>
          <a:xfrm>
            <a:off x="6491143" y="198422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BB2FD4-FE9A-87D4-89DC-EACA7D7E925E}"/>
              </a:ext>
            </a:extLst>
          </p:cNvPr>
          <p:cNvSpPr/>
          <p:nvPr/>
        </p:nvSpPr>
        <p:spPr>
          <a:xfrm>
            <a:off x="5509081" y="1690688"/>
            <a:ext cx="629920" cy="425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01138F7-E109-28A0-BAA1-6993E3B0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4621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7CE06C-F8AD-C254-238A-82D0C17B5D3E}"/>
              </a:ext>
            </a:extLst>
          </p:cNvPr>
          <p:cNvSpPr/>
          <p:nvPr/>
        </p:nvSpPr>
        <p:spPr>
          <a:xfrm>
            <a:off x="607139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6A42C0-4E1C-3628-EFC4-F60729E9F681}"/>
              </a:ext>
            </a:extLst>
          </p:cNvPr>
          <p:cNvSpPr/>
          <p:nvPr/>
        </p:nvSpPr>
        <p:spPr>
          <a:xfrm>
            <a:off x="7093005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57E1DB-B488-BA5B-2B27-75A817B93BD4}"/>
              </a:ext>
            </a:extLst>
          </p:cNvPr>
          <p:cNvSpPr/>
          <p:nvPr/>
        </p:nvSpPr>
        <p:spPr>
          <a:xfrm>
            <a:off x="9856761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BDB66-5353-483D-FD1E-A9854B78C96E}"/>
              </a:ext>
            </a:extLst>
          </p:cNvPr>
          <p:cNvSpPr/>
          <p:nvPr/>
        </p:nvSpPr>
        <p:spPr>
          <a:xfrm>
            <a:off x="10823110" y="2038310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499D80-C842-097A-2109-6A1AF5782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58" y="2886738"/>
            <a:ext cx="1544624" cy="10845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8078EF-8EFB-37CF-9EF0-E4CEA1CA7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054" y="2801078"/>
            <a:ext cx="1124960" cy="1083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3C19A-64C1-E4F6-AF45-3748326F12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29" b="82143" l="9973" r="95957">
                        <a14:foregroundMark x1="35310" y1="80000" x2="66846" y2="81429"/>
                        <a14:foregroundMark x1="66846" y1="81429" x2="95957" y2="80000"/>
                      </a14:backgroundRemoval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1185980" y="2457991"/>
            <a:ext cx="1566876" cy="108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66BC2-C3FD-4BEA-41C3-31A765CC4353}"/>
              </a:ext>
            </a:extLst>
          </p:cNvPr>
          <p:cNvSpPr txBox="1"/>
          <p:nvPr/>
        </p:nvSpPr>
        <p:spPr>
          <a:xfrm>
            <a:off x="246052" y="1690688"/>
            <a:ext cx="40565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Head Down &gt; Head Up</a:t>
            </a:r>
          </a:p>
          <a:p>
            <a:endParaRPr lang="en-CA" sz="2200" dirty="0"/>
          </a:p>
          <a:p>
            <a:r>
              <a:rPr lang="en-CA" sz="2200" dirty="0"/>
              <a:t>Sentinel present &gt; Sentinel Absent</a:t>
            </a:r>
          </a:p>
          <a:p>
            <a:endParaRPr lang="en-CA" sz="2200" dirty="0"/>
          </a:p>
          <a:p>
            <a:r>
              <a:rPr lang="en-CA" sz="2200" dirty="0"/>
              <a:t>Green Areas &gt; Commercial Areas</a:t>
            </a:r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E6183-2883-A89A-4160-D027F1005014}"/>
              </a:ext>
            </a:extLst>
          </p:cNvPr>
          <p:cNvSpPr txBox="1"/>
          <p:nvPr/>
        </p:nvSpPr>
        <p:spPr>
          <a:xfrm>
            <a:off x="246051" y="4944533"/>
            <a:ext cx="4056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But this is across </a:t>
            </a:r>
            <a:r>
              <a:rPr lang="en-CA" sz="2200" b="1" u="sng" dirty="0"/>
              <a:t>ALL</a:t>
            </a:r>
            <a:r>
              <a:rPr lang="en-CA" sz="2200" dirty="0"/>
              <a:t> behaviors</a:t>
            </a:r>
          </a:p>
        </p:txBody>
      </p:sp>
    </p:spTree>
    <p:extLst>
      <p:ext uri="{BB962C8B-B14F-4D97-AF65-F5344CB8AC3E}">
        <p14:creationId xmlns:p14="http://schemas.microsoft.com/office/powerpoint/2010/main" val="1149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9" grpId="0" animBg="1"/>
      <p:bldP spid="24" grpId="0" animBg="1"/>
      <p:bldP spid="30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56"/>
            <a:ext cx="10515600" cy="1325563"/>
          </a:xfrm>
        </p:spPr>
        <p:txBody>
          <a:bodyPr/>
          <a:lstStyle/>
          <a:p>
            <a:r>
              <a:rPr lang="en-CA" dirty="0"/>
              <a:t>Separate behaviors – Head Up &amp; Head Down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D0E134-B5C2-348C-1F27-2F078DCF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638" y="1180621"/>
            <a:ext cx="7523476" cy="56385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573307" y="1306610"/>
            <a:ext cx="390526" cy="162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10126554" y="1354980"/>
            <a:ext cx="36195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0A1A9-6B0A-C77E-4994-F4648B2E6E62}"/>
              </a:ext>
            </a:extLst>
          </p:cNvPr>
          <p:cNvSpPr txBox="1"/>
          <p:nvPr/>
        </p:nvSpPr>
        <p:spPr>
          <a:xfrm>
            <a:off x="6248400" y="1234056"/>
            <a:ext cx="216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Head Down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B74603-518D-9E8D-3A5C-B1728A72D7F9}"/>
              </a:ext>
            </a:extLst>
          </p:cNvPr>
          <p:cNvSpPr txBox="1"/>
          <p:nvPr/>
        </p:nvSpPr>
        <p:spPr>
          <a:xfrm>
            <a:off x="9781960" y="1234056"/>
            <a:ext cx="216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Head 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00054-BA0B-F374-3B1A-D5D85F3BB085}"/>
              </a:ext>
            </a:extLst>
          </p:cNvPr>
          <p:cNvSpPr txBox="1"/>
          <p:nvPr/>
        </p:nvSpPr>
        <p:spPr>
          <a:xfrm>
            <a:off x="838200" y="1631950"/>
            <a:ext cx="360743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Head Down:</a:t>
            </a:r>
          </a:p>
          <a:p>
            <a:r>
              <a:rPr lang="en-CA" sz="2200" dirty="0"/>
              <a:t>- No effect of sentinel behavior (p=0.201)</a:t>
            </a:r>
          </a:p>
          <a:p>
            <a:r>
              <a:rPr lang="en-CA" sz="2200" dirty="0"/>
              <a:t>- Increased duration in green areas (p=&lt;0.001)</a:t>
            </a:r>
          </a:p>
          <a:p>
            <a:r>
              <a:rPr lang="en-CA" sz="2200" dirty="0"/>
              <a:t>- Decreased duration in the presence of </a:t>
            </a:r>
            <a:r>
              <a:rPr lang="en-CA" sz="2200" b="1" u="sng" dirty="0">
                <a:solidFill>
                  <a:srgbClr val="FF0000"/>
                </a:solidFill>
              </a:rPr>
              <a:t>BAIT</a:t>
            </a:r>
            <a:endParaRPr lang="en-CA" sz="22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0271E-2995-FCE0-6562-3B6FCBA072C8}"/>
              </a:ext>
            </a:extLst>
          </p:cNvPr>
          <p:cNvSpPr txBox="1"/>
          <p:nvPr/>
        </p:nvSpPr>
        <p:spPr>
          <a:xfrm>
            <a:off x="838200" y="4394826"/>
            <a:ext cx="36074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Head Up:</a:t>
            </a:r>
          </a:p>
          <a:p>
            <a:r>
              <a:rPr lang="en-CA" sz="2200" dirty="0"/>
              <a:t>- No effect of sentinel behavior (p=0.141)</a:t>
            </a:r>
          </a:p>
          <a:p>
            <a:r>
              <a:rPr lang="en-CA" sz="2200" dirty="0"/>
              <a:t>- No effect of generalized environment (p=0.198)</a:t>
            </a:r>
          </a:p>
          <a:p>
            <a:endParaRPr lang="en-CA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56"/>
            <a:ext cx="10515600" cy="1325563"/>
          </a:xfrm>
        </p:spPr>
        <p:txBody>
          <a:bodyPr/>
          <a:lstStyle/>
          <a:p>
            <a:r>
              <a:rPr lang="en-CA" dirty="0"/>
              <a:t>Head Down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573307" y="1306610"/>
            <a:ext cx="390526" cy="162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10126554" y="1354980"/>
            <a:ext cx="36195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9BC6B-F9F3-2A67-D40C-B2587BCA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70" y="1143000"/>
            <a:ext cx="9994268" cy="5509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C254A-E5EE-A306-9794-6B39EA1969D3}"/>
              </a:ext>
            </a:extLst>
          </p:cNvPr>
          <p:cNvSpPr txBox="1"/>
          <p:nvPr/>
        </p:nvSpPr>
        <p:spPr>
          <a:xfrm>
            <a:off x="419100" y="1469280"/>
            <a:ext cx="3156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Definitely some interesting results!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6AF93-EEB5-EFC0-D300-CE4CC209C29E}"/>
              </a:ext>
            </a:extLst>
          </p:cNvPr>
          <p:cNvSpPr txBox="1"/>
          <p:nvPr/>
        </p:nvSpPr>
        <p:spPr>
          <a:xfrm>
            <a:off x="419100" y="5240566"/>
            <a:ext cx="315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u="sng" dirty="0">
                <a:solidFill>
                  <a:srgbClr val="FF0000"/>
                </a:solidFill>
              </a:rPr>
              <a:t>Urgency!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39061-B4BF-1A20-3FF8-2BC455FD13CD}"/>
              </a:ext>
            </a:extLst>
          </p:cNvPr>
          <p:cNvSpPr txBox="1"/>
          <p:nvPr/>
        </p:nvSpPr>
        <p:spPr>
          <a:xfrm>
            <a:off x="419100" y="2501900"/>
            <a:ext cx="315676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Foraging bout ↑ in Green areas = ↑ handling + searching time</a:t>
            </a:r>
          </a:p>
          <a:p>
            <a:endParaRPr lang="en-CA" sz="2200" dirty="0"/>
          </a:p>
          <a:p>
            <a:r>
              <a:rPr lang="en-CA" sz="2200" dirty="0"/>
              <a:t>Foraging bout ↓ as </a:t>
            </a:r>
            <a:r>
              <a:rPr lang="en-CA" sz="2200" u="sng" dirty="0"/>
              <a:t>disturbance freq. </a:t>
            </a:r>
            <a:r>
              <a:rPr lang="en-CA" sz="2200" dirty="0"/>
              <a:t>↑ and </a:t>
            </a:r>
          </a:p>
          <a:p>
            <a:r>
              <a:rPr lang="en-CA" sz="2200" u="sng" dirty="0"/>
              <a:t>group size </a:t>
            </a:r>
            <a:r>
              <a:rPr lang="en-CA" sz="2200" dirty="0"/>
              <a:t>↑</a:t>
            </a:r>
          </a:p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FD45F-EEB3-1785-E7D8-F3E20E75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529" y="370256"/>
            <a:ext cx="1652780" cy="11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94152"/>
            <a:ext cx="3429000" cy="342432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The environment and the presence of bait had a significant effect, but not the presence of a sentinel.</a:t>
            </a:r>
          </a:p>
          <a:p>
            <a:pPr marL="0" indent="0">
              <a:buNone/>
            </a:pPr>
            <a:r>
              <a:rPr lang="en-US" sz="2400" dirty="0"/>
              <a:t>Peck rate higher in commercial areas.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ECD3660-E338-4B43-95FF-DE9CBA95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2957" y="-2416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48ADC10C-4CE2-4E53-9567-AA7E1FC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5A9E37C-D06A-48CE-80F7-626DBFAF0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80" y="1231195"/>
            <a:ext cx="7877520" cy="562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8E103-A923-C7CD-97A4-62B9A012F9D9}"/>
              </a:ext>
            </a:extLst>
          </p:cNvPr>
          <p:cNvSpPr/>
          <p:nvPr/>
        </p:nvSpPr>
        <p:spPr>
          <a:xfrm>
            <a:off x="6766974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847E9-B840-D7C1-B19B-33C545B6CD5B}"/>
              </a:ext>
            </a:extLst>
          </p:cNvPr>
          <p:cNvSpPr/>
          <p:nvPr/>
        </p:nvSpPr>
        <p:spPr>
          <a:xfrm>
            <a:off x="10100100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BFE2C-F97E-4A9C-9B73-C9013147ED52}"/>
              </a:ext>
            </a:extLst>
          </p:cNvPr>
          <p:cNvSpPr txBox="1"/>
          <p:nvPr/>
        </p:nvSpPr>
        <p:spPr>
          <a:xfrm rot="16200000">
            <a:off x="1551289" y="3813765"/>
            <a:ext cx="56268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CA" sz="2400" dirty="0" err="1"/>
              <a:t>ean</a:t>
            </a:r>
            <a:r>
              <a:rPr lang="en-CA" sz="2400" dirty="0"/>
              <a:t> Pecks per Minute</a:t>
            </a:r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5539914-AA66-96B9-75D0-BC16BE1C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01" y="0"/>
            <a:ext cx="504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6A72C-BB3F-D5E8-5EF3-4DCF9580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Bait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F2C3B-8BA9-871E-3520-1220F95B501A}"/>
              </a:ext>
            </a:extLst>
          </p:cNvPr>
          <p:cNvSpPr txBox="1"/>
          <p:nvPr/>
        </p:nvSpPr>
        <p:spPr>
          <a:xfrm>
            <a:off x="508907" y="1690688"/>
            <a:ext cx="3038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Baited sites had significantly shorter foraging instances yet faster peck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0C766-B953-DFDD-14E1-5090F2C02636}"/>
              </a:ext>
            </a:extLst>
          </p:cNvPr>
          <p:cNvSpPr txBox="1"/>
          <p:nvPr/>
        </p:nvSpPr>
        <p:spPr>
          <a:xfrm>
            <a:off x="3547872" y="1690688"/>
            <a:ext cx="352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Concentrated, food-dense patches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6E746-9517-0C38-7258-CA712353D0A0}"/>
              </a:ext>
            </a:extLst>
          </p:cNvPr>
          <p:cNvSpPr txBox="1"/>
          <p:nvPr/>
        </p:nvSpPr>
        <p:spPr>
          <a:xfrm>
            <a:off x="508907" y="3429000"/>
            <a:ext cx="282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Less time looking for and handling food, but greater foraging efficiency.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E2FD-BAD1-56A9-683B-E70C3F02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00" y="3260348"/>
            <a:ext cx="504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E7AEE-2254-02E1-A5D4-FFD5853E056E}"/>
              </a:ext>
            </a:extLst>
          </p:cNvPr>
          <p:cNvSpPr txBox="1"/>
          <p:nvPr/>
        </p:nvSpPr>
        <p:spPr>
          <a:xfrm rot="16200000">
            <a:off x="5597950" y="1473001"/>
            <a:ext cx="3250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Mean Foraging Instance Duration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E23CA-FE85-19DB-ED1E-318AEFD7DB20}"/>
              </a:ext>
            </a:extLst>
          </p:cNvPr>
          <p:cNvSpPr txBox="1"/>
          <p:nvPr/>
        </p:nvSpPr>
        <p:spPr>
          <a:xfrm rot="16200000">
            <a:off x="5391452" y="4878589"/>
            <a:ext cx="360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</a:t>
            </a:r>
            <a:r>
              <a:rPr lang="en-CA" sz="1400" dirty="0" err="1"/>
              <a:t>ean</a:t>
            </a:r>
            <a:r>
              <a:rPr lang="en-CA" sz="1400" dirty="0"/>
              <a:t> Pecks per Minute</a:t>
            </a:r>
          </a:p>
        </p:txBody>
      </p:sp>
      <p:pic>
        <p:nvPicPr>
          <p:cNvPr id="1032" name="Picture 8" descr="Royalty Free Spilled Food Clip Art, Vector Images &amp; Illustrations - iStock">
            <a:extLst>
              <a:ext uri="{FF2B5EF4-FFF2-40B4-BE49-F238E27FC236}">
                <a16:creationId xmlns:a16="http://schemas.microsoft.com/office/drawing/2014/main" id="{177BC4C7-C3F6-68C8-6CDF-25470AAB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80" b="97785" l="3268" r="98366">
                        <a14:foregroundMark x1="11111" y1="53481" x2="9150" y2="51899"/>
                        <a14:foregroundMark x1="7353" y1="74684" x2="8987" y2="85127"/>
                        <a14:foregroundMark x1="3431" y1="78165" x2="5065" y2="85759"/>
                        <a14:foregroundMark x1="26144" y1="97785" x2="24183" y2="94304"/>
                        <a14:foregroundMark x1="16993" y1="95253" x2="18464" y2="93671"/>
                        <a14:foregroundMark x1="22549" y1="34177" x2="21732" y2="54430"/>
                        <a14:foregroundMark x1="21732" y1="54430" x2="23039" y2="37025"/>
                        <a14:foregroundMark x1="23039" y1="37025" x2="23039" y2="37025"/>
                        <a14:foregroundMark x1="31536" y1="7911" x2="41503" y2="1899"/>
                        <a14:foregroundMark x1="48709" y1="7595" x2="49510" y2="8228"/>
                        <a14:foregroundMark x1="41503" y1="1899" x2="48709" y2="7595"/>
                        <a14:foregroundMark x1="49510" y1="8228" x2="51531" y2="8300"/>
                        <a14:foregroundMark x1="59577" y1="8343" x2="77941" y2="5380"/>
                        <a14:foregroundMark x1="77941" y1="5380" x2="86601" y2="5696"/>
                        <a14:foregroundMark x1="86601" y1="5696" x2="86438" y2="11709"/>
                        <a14:foregroundMark x1="84150" y1="83228" x2="62745" y2="87025"/>
                        <a14:foregroundMark x1="62745" y1="87025" x2="76144" y2="89873"/>
                        <a14:foregroundMark x1="76144" y1="89873" x2="81373" y2="88608"/>
                        <a14:foregroundMark x1="93954" y1="83861" x2="88399" y2="92089"/>
                        <a14:foregroundMark x1="82680" y1="80063" x2="82680" y2="80063"/>
                        <a14:foregroundMark x1="98366" y1="82278" x2="94444" y2="82595"/>
                        <a14:foregroundMark x1="74673" y1="68038" x2="71242" y2="67722"/>
                        <a14:foregroundMark x1="70915" y1="73734" x2="69281" y2="73101"/>
                        <a14:foregroundMark x1="42974" y1="30380" x2="46242" y2="46519"/>
                        <a14:foregroundMark x1="46242" y1="46519" x2="46242" y2="49051"/>
                        <a14:foregroundMark x1="46242" y1="49051" x2="44281" y2="31646"/>
                        <a14:foregroundMark x1="44281" y1="31646" x2="41993" y2="30380"/>
                        <a14:foregroundMark x1="45752" y1="53797" x2="39542" y2="58544"/>
                        <a14:backgroundMark x1="59641" y1="8544" x2="51307" y2="7595"/>
                        <a14:backgroundMark x1="51307" y1="7595" x2="51307" y2="7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1" y="3768652"/>
            <a:ext cx="58293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CF2E-4160-76B1-A293-607F3251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Likelihood of sentinel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F2AE-CA08-2CC2-329F-3EC0D009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4936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No effect of generalized environment!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What about group size and disturbance frequency?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9AE13-ED0B-83A4-E272-0AFEA28C9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260" y="1690688"/>
            <a:ext cx="8350679" cy="4802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1ED77-B164-5827-F598-B43A58DE64FE}"/>
              </a:ext>
            </a:extLst>
          </p:cNvPr>
          <p:cNvSpPr txBox="1"/>
          <p:nvPr/>
        </p:nvSpPr>
        <p:spPr>
          <a:xfrm>
            <a:off x="5880100" y="5776853"/>
            <a:ext cx="1574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Commercial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D8F7F-3004-9408-26AF-B3B8BB3D5424}"/>
              </a:ext>
            </a:extLst>
          </p:cNvPr>
          <p:cNvSpPr txBox="1"/>
          <p:nvPr/>
        </p:nvSpPr>
        <p:spPr>
          <a:xfrm>
            <a:off x="9547440" y="5793462"/>
            <a:ext cx="1574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Green Area</a:t>
            </a:r>
          </a:p>
        </p:txBody>
      </p:sp>
    </p:spTree>
    <p:extLst>
      <p:ext uri="{BB962C8B-B14F-4D97-AF65-F5344CB8AC3E}">
        <p14:creationId xmlns:p14="http://schemas.microsoft.com/office/powerpoint/2010/main" val="184746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2CF2E-4160-76B1-A293-607F3251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Likelihood of sentinel presence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876DB18-6566-B45F-1C70-E5DCFFAE5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8"/>
          <a:stretch/>
        </p:blipFill>
        <p:spPr>
          <a:xfrm>
            <a:off x="4290222" y="698500"/>
            <a:ext cx="7800710" cy="59436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796ACE-E2FD-6920-672D-8FD44E4A8F05}"/>
              </a:ext>
            </a:extLst>
          </p:cNvPr>
          <p:cNvSpPr txBox="1"/>
          <p:nvPr/>
        </p:nvSpPr>
        <p:spPr>
          <a:xfrm>
            <a:off x="717422" y="5283981"/>
            <a:ext cx="349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No significant effects!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1202CC-172A-391C-3885-A0E1222207A7}"/>
              </a:ext>
            </a:extLst>
          </p:cNvPr>
          <p:cNvCxnSpPr/>
          <p:nvPr/>
        </p:nvCxnSpPr>
        <p:spPr>
          <a:xfrm>
            <a:off x="7188200" y="4165600"/>
            <a:ext cx="292100" cy="11183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D4AC23-2D46-390F-9E1D-27F0B4461352}"/>
              </a:ext>
            </a:extLst>
          </p:cNvPr>
          <p:cNvSpPr txBox="1"/>
          <p:nvPr/>
        </p:nvSpPr>
        <p:spPr>
          <a:xfrm>
            <a:off x="6144296" y="3519269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Better to leave than be sentinel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099C33-D566-9020-1B3D-64D867F5EC31}"/>
              </a:ext>
            </a:extLst>
          </p:cNvPr>
          <p:cNvCxnSpPr/>
          <p:nvPr/>
        </p:nvCxnSpPr>
        <p:spPr>
          <a:xfrm>
            <a:off x="10979024" y="4171169"/>
            <a:ext cx="292100" cy="11183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CC8A40-77C7-92BD-842C-788350618ACB}"/>
              </a:ext>
            </a:extLst>
          </p:cNvPr>
          <p:cNvSpPr txBox="1"/>
          <p:nvPr/>
        </p:nvSpPr>
        <p:spPr>
          <a:xfrm>
            <a:off x="10008132" y="365776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‘Many eyes’</a:t>
            </a:r>
          </a:p>
        </p:txBody>
      </p:sp>
    </p:spTree>
    <p:extLst>
      <p:ext uri="{BB962C8B-B14F-4D97-AF65-F5344CB8AC3E}">
        <p14:creationId xmlns:p14="http://schemas.microsoft.com/office/powerpoint/2010/main" val="284263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1" y="155261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89393"/>
              </p:ext>
            </p:extLst>
          </p:nvPr>
        </p:nvGraphicFramePr>
        <p:xfrm>
          <a:off x="829341" y="1428121"/>
          <a:ext cx="10524459" cy="546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97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73997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02997436"/>
                    </a:ext>
                  </a:extLst>
                </a:gridCol>
              </a:tblGrid>
              <a:tr h="42357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273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1575-9D3A-1552-9906-BE93620C9769}"/>
              </a:ext>
            </a:extLst>
          </p:cNvPr>
          <p:cNvGrpSpPr/>
          <p:nvPr/>
        </p:nvGrpSpPr>
        <p:grpSpPr>
          <a:xfrm>
            <a:off x="2940050" y="1873250"/>
            <a:ext cx="4197350" cy="1212850"/>
            <a:chOff x="2940050" y="1873250"/>
            <a:chExt cx="4197350" cy="12128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4F1B5C-D510-1E15-B3B1-ABEE1A15AD0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548688-6E80-69E8-AA2E-A35F29522C9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591A43-BB61-B58E-E5E3-E7A2A51233F5}"/>
              </a:ext>
            </a:extLst>
          </p:cNvPr>
          <p:cNvGrpSpPr/>
          <p:nvPr/>
        </p:nvGrpSpPr>
        <p:grpSpPr>
          <a:xfrm>
            <a:off x="7156450" y="1873250"/>
            <a:ext cx="4178300" cy="1212850"/>
            <a:chOff x="7156450" y="1873250"/>
            <a:chExt cx="4178300" cy="12128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87E34A-9FDD-D56F-B841-59E1B852CD45}"/>
                </a:ext>
              </a:extLst>
            </p:cNvPr>
            <p:cNvSpPr/>
            <p:nvPr/>
          </p:nvSpPr>
          <p:spPr>
            <a:xfrm>
              <a:off x="715645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CF38CA-C976-A5B3-1602-AAEE28D899FC}"/>
                </a:ext>
              </a:extLst>
            </p:cNvPr>
            <p:cNvSpPr txBox="1"/>
            <p:nvPr/>
          </p:nvSpPr>
          <p:spPr>
            <a:xfrm>
              <a:off x="7162800" y="2094953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E80FD-598C-7955-26B8-DB054D0F76C1}"/>
              </a:ext>
            </a:extLst>
          </p:cNvPr>
          <p:cNvGrpSpPr/>
          <p:nvPr/>
        </p:nvGrpSpPr>
        <p:grpSpPr>
          <a:xfrm>
            <a:off x="2959100" y="5681996"/>
            <a:ext cx="4168818" cy="1212850"/>
            <a:chOff x="2705100" y="4972050"/>
            <a:chExt cx="4187825" cy="1212850"/>
          </a:xfrm>
          <a:solidFill>
            <a:srgbClr val="E9EBF5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A810C-7340-B56D-F6A7-9EB97669E01F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FE1F62-C4BB-8BDD-F86E-EE0A43F73A53}"/>
                </a:ext>
              </a:extLst>
            </p:cNvPr>
            <p:cNvSpPr txBox="1"/>
            <p:nvPr/>
          </p:nvSpPr>
          <p:spPr>
            <a:xfrm>
              <a:off x="2705100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E79A7-C0CC-868B-CB3E-7200111B9771}"/>
              </a:ext>
            </a:extLst>
          </p:cNvPr>
          <p:cNvGrpSpPr/>
          <p:nvPr/>
        </p:nvGrpSpPr>
        <p:grpSpPr>
          <a:xfrm>
            <a:off x="7156450" y="4411996"/>
            <a:ext cx="4187825" cy="1233154"/>
            <a:chOff x="2714625" y="4972050"/>
            <a:chExt cx="4178300" cy="1212850"/>
          </a:xfrm>
          <a:solidFill>
            <a:srgbClr val="CFD5E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08BD87-A4B5-7D79-AD73-3892ABA9944B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4D0D19-7D89-B17A-161F-FF4856334855}"/>
                </a:ext>
              </a:extLst>
            </p:cNvPr>
            <p:cNvSpPr txBox="1"/>
            <p:nvPr/>
          </p:nvSpPr>
          <p:spPr>
            <a:xfrm>
              <a:off x="2720975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34D773E-4443-8C8E-5614-2CA5856A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7334" y="4457802"/>
            <a:ext cx="914400" cy="9144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96A2289-853F-8AB8-7D7E-ECD81D09CEA2}"/>
              </a:ext>
            </a:extLst>
          </p:cNvPr>
          <p:cNvGrpSpPr/>
          <p:nvPr/>
        </p:nvGrpSpPr>
        <p:grpSpPr>
          <a:xfrm>
            <a:off x="2938864" y="3106377"/>
            <a:ext cx="2076451" cy="1287824"/>
            <a:chOff x="2940050" y="1873250"/>
            <a:chExt cx="4197350" cy="121285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B566223-C0D5-59B9-CF58-27B8627BF27B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44E352-B485-1423-7B97-63D084E2B257}"/>
                </a:ext>
              </a:extLst>
            </p:cNvPr>
            <p:cNvSpPr txBox="1"/>
            <p:nvPr/>
          </p:nvSpPr>
          <p:spPr>
            <a:xfrm>
              <a:off x="2940050" y="2279619"/>
              <a:ext cx="41719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070C0"/>
                  </a:solidFill>
                </a:rPr>
                <a:t>Foraging ↑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FC5B7D7-18E2-822F-C30D-5FC0B88216B0}"/>
              </a:ext>
            </a:extLst>
          </p:cNvPr>
          <p:cNvGrpSpPr/>
          <p:nvPr/>
        </p:nvGrpSpPr>
        <p:grpSpPr>
          <a:xfrm>
            <a:off x="5059361" y="3109002"/>
            <a:ext cx="2076451" cy="1285199"/>
            <a:chOff x="2940050" y="1873250"/>
            <a:chExt cx="4197350" cy="121285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D1CC97F-73AB-1095-DCB7-66BC6B8E5398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7A81EC-1328-6C16-073E-1D9CE214B37E}"/>
                </a:ext>
              </a:extLst>
            </p:cNvPr>
            <p:cNvSpPr txBox="1"/>
            <p:nvPr/>
          </p:nvSpPr>
          <p:spPr>
            <a:xfrm>
              <a:off x="2940050" y="2296675"/>
              <a:ext cx="4171949" cy="365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chemeClr val="accent2">
                      <a:lumMod val="75000"/>
                    </a:schemeClr>
                  </a:solidFill>
                </a:rPr>
                <a:t>Foraging ↓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D623EF-1798-83A7-F101-25EF2667CDF9}"/>
              </a:ext>
            </a:extLst>
          </p:cNvPr>
          <p:cNvGrpSpPr/>
          <p:nvPr/>
        </p:nvGrpSpPr>
        <p:grpSpPr>
          <a:xfrm>
            <a:off x="7155656" y="3104523"/>
            <a:ext cx="4187825" cy="1285198"/>
            <a:chOff x="7156450" y="1873250"/>
            <a:chExt cx="4178300" cy="12128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DEE8D9-11EF-D76D-82BF-8FF9A964F8D0}"/>
                </a:ext>
              </a:extLst>
            </p:cNvPr>
            <p:cNvSpPr/>
            <p:nvPr/>
          </p:nvSpPr>
          <p:spPr>
            <a:xfrm>
              <a:off x="715645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2EA40D-EDB7-19BE-8FBF-DEE048731499}"/>
                </a:ext>
              </a:extLst>
            </p:cNvPr>
            <p:cNvSpPr txBox="1"/>
            <p:nvPr/>
          </p:nvSpPr>
          <p:spPr>
            <a:xfrm>
              <a:off x="7162800" y="2094953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D694F34-DEAB-764B-4E4C-91DDF0C91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7334" y="33078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4D7-22F7-D3F1-FAEC-DD721C88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05" y="869454"/>
            <a:ext cx="3675082" cy="883864"/>
          </a:xfrm>
        </p:spPr>
        <p:txBody>
          <a:bodyPr/>
          <a:lstStyle/>
          <a:p>
            <a:r>
              <a:rPr lang="en-CA" err="1"/>
              <a:t>Crowkémon</a:t>
            </a:r>
            <a:r>
              <a:rPr lang="en-CA"/>
              <a:t>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217F-B40C-8876-FC4C-3EE1F455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0F44D-E73C-AEB9-ADD0-7902A290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86" y="1690688"/>
            <a:ext cx="4176122" cy="42370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C3A7D-0EA7-E365-D8F4-D59A7F1B1B98}"/>
              </a:ext>
            </a:extLst>
          </p:cNvPr>
          <p:cNvGrpSpPr/>
          <p:nvPr/>
        </p:nvGrpSpPr>
        <p:grpSpPr>
          <a:xfrm>
            <a:off x="706718" y="566934"/>
            <a:ext cx="5257800" cy="5360841"/>
            <a:chOff x="838200" y="1056119"/>
            <a:chExt cx="5257800" cy="5360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47828-B6A1-FE31-45CA-41D61F133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597"/>
            <a:stretch/>
          </p:blipFill>
          <p:spPr>
            <a:xfrm>
              <a:off x="838200" y="2579914"/>
              <a:ext cx="5257800" cy="38370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19F439-F1C3-FD12-09FE-6368F17C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5147" y="1455115"/>
              <a:ext cx="1858069" cy="16047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023E3D-49DB-4C06-C8F2-53BF08DE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87015">
              <a:off x="3002566" y="1056119"/>
              <a:ext cx="929068" cy="57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7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333AD01-BD50-0FF8-C9E7-DB7D2638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4" y="1849436"/>
            <a:ext cx="6673446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44675"/>
            <a:ext cx="4697413" cy="4449763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AC28CA-C0EE-07A3-E477-18E44E74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1844675"/>
            <a:ext cx="4381500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387" y="184805"/>
            <a:ext cx="320516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D54A066B-9DEE-4BF8-A164-A2ADAD41B90E}"/>
              </a:ext>
            </a:extLst>
          </p:cNvPr>
          <p:cNvSpPr/>
          <p:nvPr/>
        </p:nvSpPr>
        <p:spPr>
          <a:xfrm rot="21112971" flipH="1">
            <a:off x="38975" y="428189"/>
            <a:ext cx="3795967" cy="2071400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440F3-D989-4779-959D-93018AE3D632}"/>
              </a:ext>
            </a:extLst>
          </p:cNvPr>
          <p:cNvSpPr txBox="1"/>
          <p:nvPr/>
        </p:nvSpPr>
        <p:spPr>
          <a:xfrm>
            <a:off x="229122" y="993950"/>
            <a:ext cx="369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Scan this to learn more about </a:t>
            </a:r>
            <a:r>
              <a:rPr lang="fr-CA" sz="2800" dirty="0" err="1">
                <a:cs typeface="Calibri"/>
              </a:rPr>
              <a:t>Crowkémon</a:t>
            </a:r>
            <a:r>
              <a:rPr lang="en-US" sz="2800" dirty="0"/>
              <a:t> Go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8A54-D51A-2BF4-E76E-FA894A6C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5854E-C168-64B8-350A-207A70F63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33400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Only compare environments, remove sentinel presence entirely</a:t>
            </a:r>
          </a:p>
          <a:p>
            <a:pPr marL="0" indent="0">
              <a:buNone/>
            </a:pPr>
            <a:r>
              <a:rPr lang="en-CA" dirty="0"/>
              <a:t>Re-do graphs in R to reflect ^^^</a:t>
            </a:r>
          </a:p>
          <a:p>
            <a:pPr marL="0" indent="0">
              <a:buNone/>
            </a:pPr>
            <a:r>
              <a:rPr lang="en-CA" dirty="0"/>
              <a:t>MAKE SHORTER!!! – Cut back even more on theory to talk more about the results.</a:t>
            </a:r>
          </a:p>
          <a:p>
            <a:pPr marL="0" indent="0">
              <a:buNone/>
            </a:pPr>
            <a:r>
              <a:rPr lang="en-CA" dirty="0"/>
              <a:t>Less details, more punchlines -&gt; Tie into B-WW-SB *Define*</a:t>
            </a:r>
          </a:p>
          <a:p>
            <a:pPr marL="0" indent="0">
              <a:buNone/>
            </a:pPr>
            <a:r>
              <a:rPr lang="en-CA" dirty="0"/>
              <a:t>Explain the results briefly, talk about them afterwards (if anyone has questions)</a:t>
            </a:r>
          </a:p>
          <a:p>
            <a:pPr marL="0" indent="0">
              <a:buNone/>
            </a:pPr>
            <a:r>
              <a:rPr lang="en-CA" dirty="0"/>
              <a:t>Stop repeating yourself, unless necessary</a:t>
            </a:r>
          </a:p>
          <a:p>
            <a:pPr marL="0" indent="0">
              <a:buNone/>
            </a:pPr>
            <a:r>
              <a:rPr lang="en-CA" dirty="0"/>
              <a:t>Update website if you’re going to have the QR code (might not have time)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92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. 159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 Which Traits Influence Bird Survival in the City? A Review. Land 10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80654" y="5362305"/>
            <a:ext cx="50153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6280274" y="2063300"/>
            <a:ext cx="507352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Does</a:t>
            </a:r>
            <a:r>
              <a:rPr lang="fr-CA" sz="2800" dirty="0">
                <a:cs typeface="Calibri"/>
              </a:rPr>
              <a:t> the social nature of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their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7803" cy="3536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688932" y="1826713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208767" y="3225451"/>
            <a:ext cx="2724411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E3D10-A280-47FC-8014-7E6C3477491F}"/>
              </a:ext>
            </a:extLst>
          </p:cNvPr>
          <p:cNvSpPr txBox="1"/>
          <p:nvPr/>
        </p:nvSpPr>
        <p:spPr>
          <a:xfrm>
            <a:off x="6280273" y="4251794"/>
            <a:ext cx="507352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American crows (</a:t>
            </a:r>
            <a:r>
              <a:rPr lang="fr-CA" sz="2800" i="1" dirty="0" err="1">
                <a:cs typeface="Calibri"/>
              </a:rPr>
              <a:t>Corvus</a:t>
            </a:r>
            <a:r>
              <a:rPr lang="fr-CA" sz="2800" i="1" dirty="0">
                <a:cs typeface="Calibri"/>
              </a:rPr>
              <a:t> </a:t>
            </a:r>
            <a:r>
              <a:rPr lang="fr-CA" sz="2800" i="1" dirty="0" err="1">
                <a:cs typeface="Calibri"/>
              </a:rPr>
              <a:t>brachyrhynchos</a:t>
            </a:r>
            <a:r>
              <a:rPr lang="fr-CA" sz="2800" dirty="0">
                <a:cs typeface="Calibri"/>
              </a:rPr>
              <a:t>) are an </a:t>
            </a:r>
            <a:r>
              <a:rPr lang="fr-CA" sz="2800" dirty="0" err="1">
                <a:cs typeface="Calibri"/>
              </a:rPr>
              <a:t>ideal</a:t>
            </a:r>
            <a:r>
              <a:rPr lang="fr-CA" sz="2800" dirty="0">
                <a:cs typeface="Calibri"/>
              </a:rPr>
              <a:t> model to test for social </a:t>
            </a:r>
            <a:r>
              <a:rPr lang="fr-CA" sz="2800" dirty="0" err="1">
                <a:cs typeface="Calibri"/>
              </a:rPr>
              <a:t>behaviors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9D41E-8F0D-D547-E6FD-31FAA5E4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497" y="169068"/>
            <a:ext cx="5090601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52" b="81019" l="42448" r="58750">
                        <a14:foregroundMark x1="42448" y1="76111" x2="42969" y2="76759"/>
                        <a14:foregroundMark x1="48125" y1="80370" x2="50052" y2="71111"/>
                        <a14:foregroundMark x1="50052" y1="71111" x2="50052" y2="59722"/>
                        <a14:foregroundMark x1="50052" y1="59722" x2="51875" y2="59259"/>
                        <a14:foregroundMark x1="49219" y1="51944" x2="47969" y2="51852"/>
                        <a14:foregroundMark x1="58385" y1="63704" x2="58385" y2="6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49953" r="39237" b="15512"/>
          <a:stretch/>
        </p:blipFill>
        <p:spPr>
          <a:xfrm>
            <a:off x="7084287" y="1972733"/>
            <a:ext cx="3996438" cy="3881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805658-0EBD-4F5A-410B-87F120E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45A66-1A6F-ACE3-C20B-21D14B380747}"/>
              </a:ext>
            </a:extLst>
          </p:cNvPr>
          <p:cNvSpPr txBox="1"/>
          <p:nvPr/>
        </p:nvSpPr>
        <p:spPr>
          <a:xfrm>
            <a:off x="839616" y="3858203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1918049" y="5298455"/>
            <a:ext cx="835590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8" y="1610564"/>
            <a:ext cx="8355904" cy="3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</a:t>
            </a:r>
            <a:r>
              <a:rPr lang="fr-CA" sz="2800" dirty="0" err="1"/>
              <a:t>sentinel</a:t>
            </a:r>
            <a:r>
              <a:rPr lang="fr-CA" sz="2800" dirty="0"/>
              <a:t>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1460</Words>
  <Application>Microsoft Office PowerPoint</Application>
  <PresentationFormat>Widescreen</PresentationFormat>
  <Paragraphs>281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Office Theme</vt:lpstr>
      <vt:lpstr>Heads Up!</vt:lpstr>
      <vt:lpstr>Urbanization</vt:lpstr>
      <vt:lpstr>Urbanization</vt:lpstr>
      <vt:lpstr>Can species be successful in cities?</vt:lpstr>
      <vt:lpstr>American crows in urban areas</vt:lpstr>
      <vt:lpstr>Vigilance and social foraging behavior</vt:lpstr>
      <vt:lpstr>Sentinels</vt:lpstr>
      <vt:lpstr>Sentinels</vt:lpstr>
      <vt:lpstr>My objective</vt:lpstr>
      <vt:lpstr>Methods</vt:lpstr>
      <vt:lpstr>Crowkemon Go</vt:lpstr>
      <vt:lpstr>Methods</vt:lpstr>
      <vt:lpstr>Methods</vt:lpstr>
      <vt:lpstr>Methods</vt:lpstr>
      <vt:lpstr>Research questions</vt:lpstr>
      <vt:lpstr>Proportion of time</vt:lpstr>
      <vt:lpstr>Instance duration</vt:lpstr>
      <vt:lpstr>Separate behaviors – Head Up &amp; Head Down</vt:lpstr>
      <vt:lpstr>Head Down</vt:lpstr>
      <vt:lpstr>Peck rate</vt:lpstr>
      <vt:lpstr>Bait</vt:lpstr>
      <vt:lpstr>Likelihood of sentinel presence</vt:lpstr>
      <vt:lpstr>Likelihood of sentinel presence</vt:lpstr>
      <vt:lpstr>Some caveats</vt:lpstr>
      <vt:lpstr>Research questions</vt:lpstr>
      <vt:lpstr>Crowkémon Go</vt:lpstr>
      <vt:lpstr>Acknowledgements</vt:lpstr>
      <vt:lpstr>Questions?</vt:lpstr>
      <vt:lpstr>General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7</cp:revision>
  <dcterms:created xsi:type="dcterms:W3CDTF">2023-05-26T23:04:50Z</dcterms:created>
  <dcterms:modified xsi:type="dcterms:W3CDTF">2023-09-19T21:28:14Z</dcterms:modified>
</cp:coreProperties>
</file>